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4"/>
  </p:sldMasterIdLst>
  <p:notesMasterIdLst>
    <p:notesMasterId r:id="rId13"/>
  </p:notesMasterIdLst>
  <p:handoutMasterIdLst>
    <p:handoutMasterId r:id="rId14"/>
  </p:handoutMasterIdLst>
  <p:sldIdLst>
    <p:sldId id="281" r:id="rId5"/>
    <p:sldId id="259" r:id="rId6"/>
    <p:sldId id="290" r:id="rId7"/>
    <p:sldId id="291" r:id="rId8"/>
    <p:sldId id="292" r:id="rId9"/>
    <p:sldId id="295" r:id="rId10"/>
    <p:sldId id="293" r:id="rId11"/>
    <p:sldId id="294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howGuides="1">
      <p:cViewPr varScale="1">
        <p:scale>
          <a:sx n="67" d="100"/>
          <a:sy n="67" d="100"/>
        </p:scale>
        <p:origin x="644" y="56"/>
      </p:cViewPr>
      <p:guideLst>
        <p:guide orient="horz" pos="1152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20"/>
    </p:cViewPr>
  </p:sorter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03-Aug-23</a:t>
            </a:fld>
            <a:endParaRPr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03-Aug-23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44AB447-BDFD-4FA4-9A82-52202FFDC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56412" y="0"/>
            <a:ext cx="5294313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DFEC34-EAD1-470C-B1D7-476DAA0BD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2" y="0"/>
            <a:ext cx="685800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F142A7-701F-6940-8E95-0D4830D764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83" y="521171"/>
            <a:ext cx="6201033" cy="5815657"/>
          </a:xfrm>
          <a:prstGeom prst="rect">
            <a:avLst/>
          </a:prstGeom>
        </p:spPr>
      </p:pic>
      <p:sp>
        <p:nvSpPr>
          <p:cNvPr id="6" name="Text Placeholder Subtitle 1">
            <a:extLst>
              <a:ext uri="{FF2B5EF4-FFF2-40B4-BE49-F238E27FC236}">
                <a16:creationId xmlns:a16="http://schemas.microsoft.com/office/drawing/2014/main" id="{5A1F9EF5-B88C-405C-9168-EDE6A7074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1752600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Subtitle 2">
            <a:extLst>
              <a:ext uri="{FF2B5EF4-FFF2-40B4-BE49-F238E27FC236}">
                <a16:creationId xmlns:a16="http://schemas.microsoft.com/office/drawing/2014/main" id="{D2282B87-09AC-4246-8C13-92CF93907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14813" y="4844142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A909A-2E72-4DBE-BD02-0B20CFB25B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811" y="2361521"/>
            <a:ext cx="3757613" cy="2481941"/>
          </a:xfrm>
        </p:spPr>
        <p:txBody>
          <a:bodyPr vert="horz" lIns="121899" tIns="60949" rIns="121899" bIns="60949" rtlCol="0" anchor="ctr">
            <a:normAutofit/>
          </a:bodyPr>
          <a:lstStyle>
            <a:lvl1pPr algn="ctr">
              <a:defRPr lang="en-US" sz="7200" b="1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Tx/>
            </a:pP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ircle Layout_alterna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82605" y="99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12EB5EE-DDAA-D449-95BC-BCAFCC6E6B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2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 Circle Layout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94512" y="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506675-2304-3948-8A18-BB70E847D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4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layout">
    <p:bg>
      <p:bgPr>
        <a:blipFill dpi="0" rotWithShape="1">
          <a:blip r:embed="rId2">
            <a:alphaModFix amt="30000"/>
            <a:lum/>
          </a:blip>
          <a:srcRect/>
          <a:tile tx="203200" ty="2032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611" y="685800"/>
            <a:ext cx="8763002" cy="990600"/>
          </a:xfrm>
        </p:spPr>
        <p:txBody>
          <a:bodyPr anchor="t"/>
          <a:lstStyle>
            <a:lvl1pPr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88A6A42-7A89-44E1-BBDF-14C2FD2245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812" y="1309974"/>
            <a:ext cx="1830164" cy="4648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1512DC-20C8-4928-B94E-9F191902C5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41611" y="1828800"/>
            <a:ext cx="8763002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03-Aug-23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1" r:id="rId2"/>
    <p:sldLayoutId id="2147483702" r:id="rId3"/>
    <p:sldLayoutId id="2147483699" r:id="rId4"/>
    <p:sldLayoutId id="2147483700" r:id="rId5"/>
    <p:sldLayoutId id="21474836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1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pos="7247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cebook.com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EB8F-68B5-45C7-B2E2-C7CEA0B5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7012" y="2133600"/>
            <a:ext cx="3757613" cy="2481941"/>
          </a:xfrm>
        </p:spPr>
        <p:txBody>
          <a:bodyPr>
            <a:normAutofit fontScale="90000"/>
          </a:bodyPr>
          <a:lstStyle/>
          <a:p>
            <a:r>
              <a:rPr lang="en-US" dirty="0"/>
              <a:t>TEST</a:t>
            </a:r>
            <a:br>
              <a:rPr lang="en-US" dirty="0"/>
            </a:br>
            <a:r>
              <a:rPr lang="en-US" dirty="0"/>
              <a:t>CASE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2E407-D5EB-4497-8CCA-679DF12520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7013" y="4724400"/>
            <a:ext cx="3757612" cy="609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BY USMAN JILANI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48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a Test Case?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26720" lvl="1" indent="0">
              <a:buNone/>
            </a:pPr>
            <a:r>
              <a:rPr lang="en-US" dirty="0"/>
              <a:t>A test case is a set of action executed to verify a particular feature or functionality of a software application.</a:t>
            </a:r>
          </a:p>
          <a:p>
            <a:pPr marL="426720" lvl="1" indent="0">
              <a:buNone/>
            </a:pPr>
            <a:r>
              <a:rPr lang="en-US" dirty="0"/>
              <a:t>Test case document contain the following content</a:t>
            </a:r>
          </a:p>
          <a:p>
            <a:pPr marL="769620" lvl="1" indent="-342900">
              <a:buFont typeface="Wingdings" panose="05000000000000000000" pitchFamily="2" charset="2"/>
              <a:buChar char="§"/>
            </a:pPr>
            <a:r>
              <a:rPr lang="en-US" dirty="0"/>
              <a:t>Test steps</a:t>
            </a:r>
          </a:p>
          <a:p>
            <a:pPr marL="769620" lvl="1" indent="-342900">
              <a:buFont typeface="Wingdings" panose="05000000000000000000" pitchFamily="2" charset="2"/>
              <a:buChar char="§"/>
            </a:pPr>
            <a:r>
              <a:rPr lang="en-US" dirty="0"/>
              <a:t>Test data</a:t>
            </a:r>
          </a:p>
          <a:p>
            <a:pPr marL="769620" lvl="1" indent="-342900">
              <a:buFont typeface="Wingdings" panose="05000000000000000000" pitchFamily="2" charset="2"/>
              <a:buChar char="§"/>
            </a:pPr>
            <a:r>
              <a:rPr lang="en-US" dirty="0"/>
              <a:t>Pre condition</a:t>
            </a:r>
          </a:p>
          <a:p>
            <a:pPr marL="769620" lvl="1" indent="-342900">
              <a:buFont typeface="Wingdings" panose="05000000000000000000" pitchFamily="2" charset="2"/>
              <a:buChar char="§"/>
            </a:pPr>
            <a:r>
              <a:rPr lang="en-US" dirty="0"/>
              <a:t>Post condition</a:t>
            </a:r>
          </a:p>
          <a:p>
            <a:pPr marL="4267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9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60A78-79A9-4FFE-A78B-C3F7E3F3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685800"/>
            <a:ext cx="628808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Test Scenario vs Test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24281-F913-BF03-A70A-5AF2CEA81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Test scenario is simply what to test and test case is how to test </a:t>
            </a:r>
          </a:p>
          <a:p>
            <a:pPr marL="0" indent="0">
              <a:buNone/>
            </a:pPr>
            <a:r>
              <a:rPr lang="en-US" dirty="0"/>
              <a:t>For a </a:t>
            </a:r>
            <a:r>
              <a:rPr lang="en-US" b="1" dirty="0"/>
              <a:t>test scenario</a:t>
            </a:r>
            <a:r>
              <a:rPr lang="en-US" dirty="0"/>
              <a:t> : 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Check Login Functionality there many possible test cases are: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Test case 1 : Check result on entering correct username and correct password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Test case 2: Check result on entering incorrect username and correct password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Test case 3: Check result on entering incorrect username and incorrect password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There can be many more test cases.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9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07B0-F850-0A93-C2F1-CD9AA485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412" y="1143000"/>
            <a:ext cx="8763002" cy="990600"/>
          </a:xfrm>
        </p:spPr>
        <p:txBody>
          <a:bodyPr/>
          <a:lstStyle/>
          <a:p>
            <a:r>
              <a:rPr lang="en-US" dirty="0"/>
              <a:t>Format of Standard Test Case: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707C5E1-41E2-F370-10C9-DF42795D0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34797"/>
              </p:ext>
            </p:extLst>
          </p:nvPr>
        </p:nvGraphicFramePr>
        <p:xfrm>
          <a:off x="2817812" y="2362200"/>
          <a:ext cx="8125880" cy="2651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60840">
                  <a:extLst>
                    <a:ext uri="{9D8B030D-6E8A-4147-A177-3AD203B41FA5}">
                      <a16:colId xmlns:a16="http://schemas.microsoft.com/office/drawing/2014/main" val="3044185115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1875035642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376747589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349076329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3161932591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2780983573"/>
                    </a:ext>
                  </a:extLst>
                </a:gridCol>
                <a:gridCol w="1160840">
                  <a:extLst>
                    <a:ext uri="{9D8B030D-6E8A-4147-A177-3AD203B41FA5}">
                      <a16:colId xmlns:a16="http://schemas.microsoft.com/office/drawing/2014/main" val="408864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Test Case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 Case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66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TC_1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</a:rPr>
                        <a:t>Check Customer Login with valid Data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Goto </a:t>
                      </a:r>
                      <a:r>
                        <a:rPr lang="en-US" sz="1200" dirty="0">
                          <a:hlinkClick r:id="rId2"/>
                        </a:rPr>
                        <a:t>www.facebook.com</a:t>
                      </a:r>
                      <a:endParaRPr lang="en-US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Enter </a:t>
                      </a:r>
                      <a:r>
                        <a:rPr lang="en-US" sz="1200" dirty="0" err="1"/>
                        <a:t>userid</a:t>
                      </a:r>
                      <a:endParaRPr lang="en-US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Enter password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Click submit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Userid</a:t>
                      </a:r>
                      <a:r>
                        <a:rPr lang="en-US" sz="1600" dirty="0"/>
                        <a:t> = Usman</a:t>
                      </a:r>
                    </a:p>
                    <a:p>
                      <a:r>
                        <a:rPr lang="en-US" sz="1600" dirty="0"/>
                        <a:t>Password = 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 should be logged 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 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48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98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BAC1-7E4A-5A7F-1945-C92122248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685800"/>
            <a:ext cx="651668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Best Practice for writing Test 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4CFE1-DD94-4A14-1A1D-F34AACE31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24" y="1828800"/>
            <a:ext cx="6288087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Test case need to be simple and transparent.</a:t>
            </a:r>
          </a:p>
          <a:p>
            <a:r>
              <a:rPr lang="en-US" dirty="0"/>
              <a:t>Create test case with end user in mind.</a:t>
            </a:r>
          </a:p>
          <a:p>
            <a:r>
              <a:rPr lang="en-US" dirty="0"/>
              <a:t>Avoid test case repetition </a:t>
            </a:r>
          </a:p>
          <a:p>
            <a:r>
              <a:rPr lang="en-US" dirty="0"/>
              <a:t>Do not assume</a:t>
            </a:r>
          </a:p>
          <a:p>
            <a:r>
              <a:rPr lang="en-US" dirty="0"/>
              <a:t>Ensure 100% coverage</a:t>
            </a:r>
          </a:p>
          <a:p>
            <a:r>
              <a:rPr lang="en-US" dirty="0"/>
              <a:t>Test case must be identifiable</a:t>
            </a:r>
          </a:p>
          <a:p>
            <a:r>
              <a:rPr lang="en-US" dirty="0"/>
              <a:t>Implement testing techniques</a:t>
            </a:r>
          </a:p>
          <a:p>
            <a:r>
              <a:rPr lang="en-US" dirty="0"/>
              <a:t>Self cleaning</a:t>
            </a:r>
          </a:p>
          <a:p>
            <a:r>
              <a:rPr lang="en-US" dirty="0"/>
              <a:t>Repeatable and self understanding</a:t>
            </a:r>
          </a:p>
          <a:p>
            <a:r>
              <a:rPr lang="en-US" dirty="0"/>
              <a:t>Peer review</a:t>
            </a:r>
          </a:p>
        </p:txBody>
      </p:sp>
    </p:spTree>
    <p:extLst>
      <p:ext uri="{BB962C8B-B14F-4D97-AF65-F5344CB8AC3E}">
        <p14:creationId xmlns:p14="http://schemas.microsoft.com/office/powerpoint/2010/main" val="25023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BD1D-3D52-131F-58E3-92008502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762000"/>
          </a:xfrm>
        </p:spPr>
        <p:txBody>
          <a:bodyPr/>
          <a:lstStyle/>
          <a:p>
            <a:r>
              <a:rPr lang="en-US" dirty="0"/>
              <a:t>Testing Technique: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8D047-9A83-56C8-0B35-8D4D8F86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6" y="1600200"/>
            <a:ext cx="6880226" cy="4470400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22222"/>
                </a:solidFill>
                <a:effectLst/>
              </a:rPr>
              <a:t>t’s not possible to check every possible condition in your software application. Software Testing techniques help you select a few test cases with the maximum possibility of finding a defect.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</a:rPr>
              <a:t>Boundary Value Analysis (BVA):</a:t>
            </a:r>
            <a:r>
              <a:rPr lang="en-US" b="0" i="0" dirty="0">
                <a:solidFill>
                  <a:srgbClr val="222222"/>
                </a:solidFill>
                <a:effectLst/>
              </a:rPr>
              <a:t> As the name suggests it’s the technique that defines the testing of boundaries for a specified range of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</a:rPr>
              <a:t>Equivalence Partition (EP): </a:t>
            </a:r>
            <a:r>
              <a:rPr lang="en-US" b="0" i="0" dirty="0">
                <a:solidFill>
                  <a:srgbClr val="222222"/>
                </a:solidFill>
                <a:effectLst/>
              </a:rPr>
              <a:t>This technique partitions the range into equal parts/groups that tend to have the same behavior.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</a:rPr>
              <a:t>State Transition Technique</a:t>
            </a:r>
            <a:r>
              <a:rPr lang="en-US" b="0" i="0" dirty="0">
                <a:solidFill>
                  <a:srgbClr val="222222"/>
                </a:solidFill>
                <a:effectLst/>
              </a:rPr>
              <a:t>: This method is used when software behavior changes from one state to another following particular 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</a:rPr>
              <a:t>Error Guessing Technique:</a:t>
            </a:r>
            <a:r>
              <a:rPr lang="en-US" b="0" i="0" dirty="0">
                <a:solidFill>
                  <a:srgbClr val="222222"/>
                </a:solidFill>
                <a:effectLst/>
              </a:rPr>
              <a:t> This is guessing/anticipating the error that may arise while doing manual testing. This is not a formal method and takes advantages of a tester’s experience with the application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CD2D-01CD-3922-70DA-D2C8EE21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685800"/>
            <a:ext cx="6821487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Test Case Management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2552D-4288-C9D6-B937-EF2C61C7A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24" y="1524000"/>
            <a:ext cx="6523356" cy="47752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Test management tools are the automation tools that help to manage and maintain the Test Cases. Main Features of a test case management tool are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22222"/>
                </a:solidFill>
                <a:effectLst/>
              </a:rPr>
              <a:t>For documenting Test Cases: </a:t>
            </a:r>
            <a:r>
              <a:rPr lang="en-US" b="0" i="0" dirty="0">
                <a:solidFill>
                  <a:srgbClr val="222222"/>
                </a:solidFill>
                <a:effectLst/>
              </a:rPr>
              <a:t>With tools, you can expedite Test Case creation with use of templates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22222"/>
                </a:solidFill>
                <a:effectLst/>
              </a:rPr>
              <a:t>Execute the Test Case and Record the results: </a:t>
            </a:r>
            <a:r>
              <a:rPr lang="en-US" b="0" i="0" dirty="0">
                <a:solidFill>
                  <a:srgbClr val="222222"/>
                </a:solidFill>
                <a:effectLst/>
              </a:rPr>
              <a:t>Test Case can be executed through the tools and results obtained can be easily recorded.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22222"/>
                </a:solidFill>
                <a:effectLst/>
              </a:rPr>
              <a:t>Automate the Defect Tracking: </a:t>
            </a:r>
            <a:r>
              <a:rPr lang="en-US" b="0" i="0" dirty="0">
                <a:solidFill>
                  <a:srgbClr val="222222"/>
                </a:solidFill>
                <a:effectLst/>
              </a:rPr>
              <a:t>Failed tests are automatically linked to the bug tracker, which in turn can be assigned to the developers and can be tracked by email notifications.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22222"/>
                </a:solidFill>
                <a:effectLst/>
              </a:rPr>
              <a:t>Traceability: </a:t>
            </a:r>
            <a:r>
              <a:rPr lang="en-US" b="0" i="0" dirty="0">
                <a:solidFill>
                  <a:srgbClr val="222222"/>
                </a:solidFill>
                <a:effectLst/>
              </a:rPr>
              <a:t>Requirements, Test cases, Execution of Test cases are all interlinked through the tools, and each case can be traced to each other to check test coverage.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22222"/>
                </a:solidFill>
                <a:effectLst/>
              </a:rPr>
              <a:t>Protecting Test Cases:</a:t>
            </a:r>
            <a:r>
              <a:rPr lang="en-US" b="0" i="0" dirty="0">
                <a:solidFill>
                  <a:srgbClr val="222222"/>
                </a:solidFill>
                <a:effectLst/>
              </a:rPr>
              <a:t> Test cases should be reusable and should be protected from being lost or corrupted due to poor version control.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222222"/>
                </a:solidFill>
              </a:rPr>
              <a:t>Some popular test case management tools are JIRA and Quality Centre.</a:t>
            </a:r>
            <a:endParaRPr lang="en-US" b="0" i="0" dirty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3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0A9CF-2225-A682-A30C-59C36322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27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ass open house presentation">
  <a:themeElements>
    <a:clrScheme name="Custom 14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12">
      <a:majorFont>
        <a:latin typeface="Sagona Book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penHousePresentation_Secondary_LH_v3" id="{A38E0FFE-ECDB-44BE-8577-D6512191ACD4}" vid="{4FA1BF9C-2DCC-46C6-8391-41CEACF18D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9DED2-7065-407C-BB58-BE430B9CE5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821F24C-180F-49A0-B2F6-EF47009CB8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D028AE-289C-417E-80B6-3EEF5A68A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Back to school night presentation</Template>
  <TotalTime>57</TotalTime>
  <Words>558</Words>
  <Application>Microsoft Office PowerPoint</Application>
  <PresentationFormat>Custom</PresentationFormat>
  <Paragraphs>63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Century Gothic</vt:lpstr>
      <vt:lpstr>Courier New</vt:lpstr>
      <vt:lpstr>Quire Sans</vt:lpstr>
      <vt:lpstr>Sagona Book</vt:lpstr>
      <vt:lpstr>Source Sans Pro</vt:lpstr>
      <vt:lpstr>Wingdings</vt:lpstr>
      <vt:lpstr>Class open house presentation</vt:lpstr>
      <vt:lpstr>TEST CASE DESIGN</vt:lpstr>
      <vt:lpstr>What is a Test Case?</vt:lpstr>
      <vt:lpstr>Test Scenario vs Test Case</vt:lpstr>
      <vt:lpstr>Format of Standard Test Case:</vt:lpstr>
      <vt:lpstr>Best Practice for writing Test Cases:</vt:lpstr>
      <vt:lpstr>Testing Technique:</vt:lpstr>
      <vt:lpstr>Test Case Management Tool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CASE DESIGN</dc:title>
  <dc:creator>Usman Jilani</dc:creator>
  <cp:lastModifiedBy>Usman Jilani</cp:lastModifiedBy>
  <cp:revision>2</cp:revision>
  <dcterms:created xsi:type="dcterms:W3CDTF">2023-08-03T17:37:29Z</dcterms:created>
  <dcterms:modified xsi:type="dcterms:W3CDTF">2023-08-03T18:35:02Z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